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8" r:id="rId3"/>
    <p:sldMasterId id="2147483744" r:id="rId4"/>
  </p:sldMasterIdLst>
  <p:notesMasterIdLst>
    <p:notesMasterId r:id="rId41"/>
  </p:notesMasterIdLst>
  <p:sldIdLst>
    <p:sldId id="318" r:id="rId5"/>
    <p:sldId id="257" r:id="rId6"/>
    <p:sldId id="369" r:id="rId7"/>
    <p:sldId id="356" r:id="rId8"/>
    <p:sldId id="341" r:id="rId9"/>
    <p:sldId id="379" r:id="rId10"/>
    <p:sldId id="323" r:id="rId11"/>
    <p:sldId id="380" r:id="rId12"/>
    <p:sldId id="335" r:id="rId13"/>
    <p:sldId id="334" r:id="rId14"/>
    <p:sldId id="268" r:id="rId15"/>
    <p:sldId id="355" r:id="rId16"/>
    <p:sldId id="381" r:id="rId17"/>
    <p:sldId id="360" r:id="rId18"/>
    <p:sldId id="278" r:id="rId19"/>
    <p:sldId id="279" r:id="rId20"/>
    <p:sldId id="281" r:id="rId21"/>
    <p:sldId id="361" r:id="rId22"/>
    <p:sldId id="286" r:id="rId23"/>
    <p:sldId id="287" r:id="rId24"/>
    <p:sldId id="327" r:id="rId25"/>
    <p:sldId id="291" r:id="rId26"/>
    <p:sldId id="292" r:id="rId27"/>
    <p:sldId id="357" r:id="rId28"/>
    <p:sldId id="305" r:id="rId29"/>
    <p:sldId id="304" r:id="rId30"/>
    <p:sldId id="316" r:id="rId31"/>
    <p:sldId id="353" r:id="rId32"/>
    <p:sldId id="354" r:id="rId33"/>
    <p:sldId id="319" r:id="rId34"/>
    <p:sldId id="382" r:id="rId35"/>
    <p:sldId id="358" r:id="rId36"/>
    <p:sldId id="326" r:id="rId37"/>
    <p:sldId id="330" r:id="rId38"/>
    <p:sldId id="332" r:id="rId39"/>
    <p:sldId id="30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2254A-094E-4E2E-A2A1-8D99F523612A}" v="460" dt="2017-10-07T03:12:21.697"/>
    <p1510:client id="{2CB3F17C-DEA9-4835-9739-88F2D40A089E}" v="124" dt="2017-10-05T21:45:08.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93267" autoAdjust="0"/>
  </p:normalViewPr>
  <p:slideViewPr>
    <p:cSldViewPr snapToGrid="0">
      <p:cViewPr varScale="1">
        <p:scale>
          <a:sx n="104" d="100"/>
          <a:sy n="104" d="100"/>
        </p:scale>
        <p:origin x="41"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3463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10</a:t>
            </a:fld>
            <a:endParaRPr lang="en-US"/>
          </a:p>
        </p:txBody>
      </p:sp>
    </p:spTree>
    <p:extLst>
      <p:ext uri="{BB962C8B-B14F-4D97-AF65-F5344CB8AC3E}">
        <p14:creationId xmlns:p14="http://schemas.microsoft.com/office/powerpoint/2010/main" val="424302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returns information about visual content found in an image.</a:t>
            </a:r>
          </a:p>
          <a:p>
            <a:endParaRPr lang="en-US" dirty="0"/>
          </a:p>
          <a:p>
            <a:r>
              <a:rPr lang="en-US"/>
              <a:t>As you can see here </a:t>
            </a:r>
            <a:r>
              <a:rPr lang="en-US" dirty="0"/>
              <a:t>we have </a:t>
            </a:r>
            <a:r>
              <a:rPr lang="en-US"/>
              <a:t>included type, </a:t>
            </a:r>
            <a:r>
              <a:rPr lang="en-US" dirty="0"/>
              <a:t>content, and colors </a:t>
            </a:r>
            <a:r>
              <a:rPr lang="en-US"/>
              <a:t>but there are </a:t>
            </a:r>
            <a:r>
              <a:rPr lang="en-US" dirty="0"/>
              <a:t>a few more classifiers on the site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2809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character recognition (OCR) detects the text in an image and extracts the recognized words into a machine-readable character stream. </a:t>
            </a:r>
          </a:p>
          <a:p>
            <a:endParaRPr lang="en-US" dirty="0"/>
          </a:p>
          <a:p>
            <a:r>
              <a:rPr lang="en-US" dirty="0"/>
              <a:t>Both of these you can try out with your own image on the Computer Vision API website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017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Vision Service is a tool for building custom image classifiers. It makes it easy and fast to build, deploy, and improve an image classifier. We provide a web interface to upload your images and train.</a:t>
            </a:r>
          </a:p>
          <a:p>
            <a:endParaRPr lang="en-US" dirty="0"/>
          </a:p>
          <a:p>
            <a:r>
              <a:rPr lang="en-US" dirty="0"/>
              <a:t>And a REST API to call </a:t>
            </a:r>
            <a:r>
              <a:rPr lang="en-US"/>
              <a:t>your model</a:t>
            </a:r>
          </a:p>
          <a:p>
            <a:endParaRPr lang="en-US" dirty="0"/>
          </a:p>
          <a:p>
            <a:r>
              <a:rPr lang="en-US" dirty="0"/>
              <a:t>One use case of this is if you are walking in the garden at Golden Gate Park and someone wanted to know what type of plant they are looking at. If you build a model with all the different plants in the garden the user would be able to take a picture, and tell it what type of plant is in </a:t>
            </a:r>
            <a:r>
              <a:rPr lang="en-US" dirty="0" err="1"/>
              <a:t>fron</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069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2/14/2018 11:35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759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2</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Understanding Intelligent Service (LUIS) enables developers to build smart applications that can understand human language and react accordingly to user requests. LUIS uses the power of machine learning to solve the difficult problem of extracting meaning from natural language input, so that your application doesn't have 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an utterance?</a:t>
            </a:r>
            <a:r>
              <a:rPr lang="en-US" dirty="0"/>
              <a:t> An utterance is the textual input from the user, that your app needs to interpret.</a:t>
            </a:r>
          </a:p>
          <a:p>
            <a:endParaRPr lang="en-US" dirty="0"/>
          </a:p>
          <a:p>
            <a:r>
              <a:rPr lang="en-US" b="1" dirty="0"/>
              <a:t>What are intents?</a:t>
            </a:r>
            <a:r>
              <a:rPr lang="en-US" dirty="0"/>
              <a:t> Intents are like verbs in a sentence. An intent represents actions the user wants to perform</a:t>
            </a:r>
          </a:p>
          <a:p>
            <a:endParaRPr lang="en-US" dirty="0"/>
          </a:p>
          <a:p>
            <a:r>
              <a:rPr lang="en-US" b="1" dirty="0"/>
              <a:t>What are entities?</a:t>
            </a:r>
            <a:r>
              <a:rPr lang="en-US" dirty="0"/>
              <a:t> If intents are verbs, then entities are nouns. By recognizing the entities that are mentioned in the user’s input, LUIS helps you choose the specific actions to take to fulfill an intent.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anyone used LUIS before?</a:t>
            </a:r>
          </a:p>
          <a:p>
            <a:r>
              <a:rPr lang="en-US" dirty="0"/>
              <a:t>Can someone tell me what the Utterances, intents, and entities are?</a:t>
            </a:r>
          </a:p>
          <a:p>
            <a:endParaRPr lang="en-US" dirty="0"/>
          </a:p>
          <a:p>
            <a:r>
              <a:rPr lang="en-US" dirty="0"/>
              <a:t>Awesome, Now we are going to look at a bot that uses multiple APIs and puts them all together with Murphy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6828C3-49AD-4602-8940-845E625761C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2/14/2018 11:35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1917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Murphy is an experiment running on Azure built with the Chatbot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using Microsoft Cognitive Services, LUIS, and Bing search.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chat with Murphy using Skype and ask it hypothetical "what if ..."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27</a:t>
            </a:fld>
            <a:endParaRPr lang="en-US"/>
          </a:p>
        </p:txBody>
      </p:sp>
    </p:spTree>
    <p:extLst>
      <p:ext uri="{BB962C8B-B14F-4D97-AF65-F5344CB8AC3E}">
        <p14:creationId xmlns:p14="http://schemas.microsoft.com/office/powerpoint/2010/main" val="3479576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28</a:t>
            </a:fld>
            <a:endParaRPr lang="en-US"/>
          </a:p>
        </p:txBody>
      </p:sp>
    </p:spTree>
    <p:extLst>
      <p:ext uri="{BB962C8B-B14F-4D97-AF65-F5344CB8AC3E}">
        <p14:creationId xmlns:p14="http://schemas.microsoft.com/office/powerpoint/2010/main" val="2471536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29</a:t>
            </a:fld>
            <a:endParaRPr lang="en-US"/>
          </a:p>
        </p:txBody>
      </p:sp>
    </p:spTree>
    <p:extLst>
      <p:ext uri="{BB962C8B-B14F-4D97-AF65-F5344CB8AC3E}">
        <p14:creationId xmlns:p14="http://schemas.microsoft.com/office/powerpoint/2010/main" val="211503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E77C6A-1F4E-4025-9E6D-E2EB340238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964210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30</a:t>
            </a:fld>
            <a:endParaRPr lang="en-US"/>
          </a:p>
        </p:txBody>
      </p:sp>
    </p:spTree>
    <p:extLst>
      <p:ext uri="{BB962C8B-B14F-4D97-AF65-F5344CB8AC3E}">
        <p14:creationId xmlns:p14="http://schemas.microsoft.com/office/powerpoint/2010/main" val="352633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31</a:t>
            </a:fld>
            <a:endParaRPr lang="en-US"/>
          </a:p>
        </p:txBody>
      </p:sp>
    </p:spTree>
    <p:extLst>
      <p:ext uri="{BB962C8B-B14F-4D97-AF65-F5344CB8AC3E}">
        <p14:creationId xmlns:p14="http://schemas.microsoft.com/office/powerpoint/2010/main" val="1284295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32</a:t>
            </a:fld>
            <a:endParaRPr lang="en-US"/>
          </a:p>
        </p:txBody>
      </p:sp>
    </p:spTree>
    <p:extLst>
      <p:ext uri="{BB962C8B-B14F-4D97-AF65-F5344CB8AC3E}">
        <p14:creationId xmlns:p14="http://schemas.microsoft.com/office/powerpoint/2010/main" val="2068805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33</a:t>
            </a:fld>
            <a:endParaRPr lang="en-US"/>
          </a:p>
        </p:txBody>
      </p:sp>
    </p:spTree>
    <p:extLst>
      <p:ext uri="{BB962C8B-B14F-4D97-AF65-F5344CB8AC3E}">
        <p14:creationId xmlns:p14="http://schemas.microsoft.com/office/powerpoint/2010/main" val="2089458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34</a:t>
            </a:fld>
            <a:endParaRPr lang="en-US"/>
          </a:p>
        </p:txBody>
      </p:sp>
    </p:spTree>
    <p:extLst>
      <p:ext uri="{BB962C8B-B14F-4D97-AF65-F5344CB8AC3E}">
        <p14:creationId xmlns:p14="http://schemas.microsoft.com/office/powerpoint/2010/main" val="3921418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35</a:t>
            </a:fld>
            <a:endParaRPr lang="en-US"/>
          </a:p>
        </p:txBody>
      </p:sp>
    </p:spTree>
    <p:extLst>
      <p:ext uri="{BB962C8B-B14F-4D97-AF65-F5344CB8AC3E}">
        <p14:creationId xmlns:p14="http://schemas.microsoft.com/office/powerpoint/2010/main" val="531617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36</a:t>
            </a:fld>
            <a:endParaRPr lang="en-US"/>
          </a:p>
        </p:txBody>
      </p:sp>
    </p:spTree>
    <p:extLst>
      <p:ext uri="{BB962C8B-B14F-4D97-AF65-F5344CB8AC3E}">
        <p14:creationId xmlns:p14="http://schemas.microsoft.com/office/powerpoint/2010/main" val="262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4</a:t>
            </a:fld>
            <a:endParaRPr lang="en-US"/>
          </a:p>
        </p:txBody>
      </p:sp>
    </p:spTree>
    <p:extLst>
      <p:ext uri="{BB962C8B-B14F-4D97-AF65-F5344CB8AC3E}">
        <p14:creationId xmlns:p14="http://schemas.microsoft.com/office/powerpoint/2010/main" val="105329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5</a:t>
            </a:fld>
            <a:endParaRPr lang="en-US"/>
          </a:p>
        </p:txBody>
      </p:sp>
    </p:spTree>
    <p:extLst>
      <p:ext uri="{BB962C8B-B14F-4D97-AF65-F5344CB8AC3E}">
        <p14:creationId xmlns:p14="http://schemas.microsoft.com/office/powerpoint/2010/main" val="228806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22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7</a:t>
            </a:fld>
            <a:endParaRPr lang="en-US"/>
          </a:p>
        </p:txBody>
      </p:sp>
    </p:spTree>
    <p:extLst>
      <p:ext uri="{BB962C8B-B14F-4D97-AF65-F5344CB8AC3E}">
        <p14:creationId xmlns:p14="http://schemas.microsoft.com/office/powerpoint/2010/main" val="407437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8</a:t>
            </a:fld>
            <a:endParaRPr lang="en-US"/>
          </a:p>
        </p:txBody>
      </p:sp>
    </p:spTree>
    <p:extLst>
      <p:ext uri="{BB962C8B-B14F-4D97-AF65-F5344CB8AC3E}">
        <p14:creationId xmlns:p14="http://schemas.microsoft.com/office/powerpoint/2010/main" val="266024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07904-E97E-4E4E-94CD-0F6FE0B920EB}" type="slidenum">
              <a:rPr lang="en-US" smtClean="0"/>
              <a:t>9</a:t>
            </a:fld>
            <a:endParaRPr lang="en-US"/>
          </a:p>
        </p:txBody>
      </p:sp>
    </p:spTree>
    <p:extLst>
      <p:ext uri="{BB962C8B-B14F-4D97-AF65-F5344CB8AC3E}">
        <p14:creationId xmlns:p14="http://schemas.microsoft.com/office/powerpoint/2010/main" val="3387099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94845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5040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78395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932644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7968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818980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1628241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5260179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6243930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886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339620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4309447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3265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7462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709557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862791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1443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8739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2718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3299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1722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1725569"/>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74"/>
            <a:ext cx="6276530" cy="1793083"/>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612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301239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787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4574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29988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5847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30048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186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7623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5141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9020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309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17016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2771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4997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94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5646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618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470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739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76849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858271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155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8638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926438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4572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65472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198854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786683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28663"/>
            <a:ext cx="6302988"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54"/>
            <a:ext cx="6276530" cy="1793104"/>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8867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1.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1.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image" Target="../media/image1.png"/><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8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6" r:id="rId18"/>
    <p:sldLayoutId id="214748369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1025928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7" r:id="rId18"/>
    <p:sldLayoutId id="214748371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8075908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8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nodejs.org/en/downloads"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hyperlink" Target="code.visualstudio.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38.tmp"/></Relationships>
</file>

<file path=ppt/slides/_rels/slide12.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1.jpg"/><Relationship Id="rId11" Type="http://schemas.openxmlformats.org/officeDocument/2006/relationships/image" Target="../media/image56.jpg"/><Relationship Id="rId5" Type="http://schemas.openxmlformats.org/officeDocument/2006/relationships/image" Target="../media/image50.jpg"/><Relationship Id="rId15" Type="http://schemas.openxmlformats.org/officeDocument/2006/relationships/image" Target="../media/image43.tmp"/><Relationship Id="rId10" Type="http://schemas.openxmlformats.org/officeDocument/2006/relationships/image" Target="../media/image55.jpg"/><Relationship Id="rId4" Type="http://schemas.openxmlformats.org/officeDocument/2006/relationships/image" Target="../media/image49.jpg"/><Relationship Id="rId9" Type="http://schemas.openxmlformats.org/officeDocument/2006/relationships/image" Target="../media/image54.jpg"/><Relationship Id="rId14" Type="http://schemas.openxmlformats.org/officeDocument/2006/relationships/image" Target="../media/image59.jpg"/></Relationships>
</file>

<file path=ppt/slides/_rels/slide1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60.tmp"/></Relationships>
</file>

<file path=ppt/slides/_rels/slide21.xml.rels><?xml version="1.0" encoding="UTF-8" standalone="yes"?>
<Relationships xmlns="http://schemas.openxmlformats.org/package/2006/relationships"><Relationship Id="rId3" Type="http://schemas.openxmlformats.org/officeDocument/2006/relationships/image" Target="../media/image60.tmp"/><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nodejs.org/en/downloads"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hyperlink" Target="code.visualstudio.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Aka.ms/CogServDemo"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hyperlink" Target="http://localhost:50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customvision.ai/"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hyperlink" Target="mailto:Justine.Cocchi@Microsoft.com"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4077911"/>
          </a:xfrm>
        </p:spPr>
        <p:txBody>
          <a:bodyPr/>
          <a:lstStyle/>
          <a:p>
            <a:pPr marL="0" indent="0">
              <a:buNone/>
            </a:pPr>
            <a:r>
              <a:rPr lang="en-US" dirty="0"/>
              <a:t>Install Node.js at </a:t>
            </a:r>
            <a:r>
              <a:rPr lang="en-US" dirty="0">
                <a:hlinkClick r:id="rId3"/>
              </a:rPr>
              <a:t>nodejs.org/</a:t>
            </a:r>
            <a:r>
              <a:rPr lang="en-US" dirty="0" err="1">
                <a:hlinkClick r:id="rId3"/>
              </a:rPr>
              <a:t>en</a:t>
            </a:r>
            <a:r>
              <a:rPr lang="en-US" dirty="0">
                <a:hlinkClick r:id="rId3"/>
              </a:rPr>
              <a:t>/downloads</a:t>
            </a:r>
            <a:endParaRPr lang="en-US" dirty="0"/>
          </a:p>
          <a:p>
            <a:pPr marL="0" indent="0">
              <a:buNone/>
            </a:pPr>
            <a:r>
              <a:rPr lang="en-US" b="1" dirty="0">
                <a:solidFill>
                  <a:schemeClr val="tx1"/>
                </a:solidFill>
              </a:rPr>
              <a:t>	</a:t>
            </a:r>
            <a:r>
              <a:rPr lang="en-US" b="1" dirty="0"/>
              <a:t>If you have a Mac “brew install node” from the CLI</a:t>
            </a:r>
          </a:p>
          <a:p>
            <a:pPr marL="0" indent="0">
              <a:buNone/>
            </a:pPr>
            <a:endParaRPr lang="en-US" sz="900" dirty="0"/>
          </a:p>
          <a:p>
            <a:pPr marL="0" indent="0">
              <a:buNone/>
            </a:pPr>
            <a:r>
              <a:rPr lang="en-US" dirty="0"/>
              <a:t>Install a text editor like Visual Studio Code (works on PC, Mac, or Linux) at </a:t>
            </a:r>
            <a:r>
              <a:rPr lang="en-US" dirty="0">
                <a:hlinkClick r:id="rId4"/>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3"/>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hlinkClick r:id="rId3"/>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070906" y="169510"/>
            <a:ext cx="4516616" cy="6740307"/>
          </a:xfrm>
          <a:prstGeom prst="rect">
            <a:avLst/>
          </a:prstGeom>
        </p:spPr>
        <p:txBody>
          <a:bodyPr wrap="square">
            <a:spAutoFit/>
          </a:bodyPr>
          <a:lstStyle/>
          <a:p>
            <a:pPr defTabSz="89639"/>
            <a:r>
              <a:rPr lang="en-US" sz="1600" b="1" i="1" kern="0" dirty="0">
                <a:solidFill>
                  <a:srgbClr val="404040"/>
                </a:solidFill>
                <a:cs typeface="Consolas" panose="020B0609020204030204" pitchFamily="49" charset="0"/>
              </a:rPr>
              <a:t>JSON:</a:t>
            </a:r>
          </a:p>
          <a:p>
            <a:pPr defTabSz="89639"/>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"language": "</a:t>
            </a:r>
            <a:r>
              <a:rPr kumimoji="0" lang="en-US" altLang="en-US" sz="1600" b="0" i="0" u="none" strike="noStrike" cap="none" normalizeH="0" baseline="0" dirty="0" err="1">
                <a:ln>
                  <a:noFill/>
                </a:ln>
                <a:solidFill>
                  <a:srgbClr val="333333"/>
                </a:solidFill>
                <a:effectLst/>
              </a:rPr>
              <a:t>en</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textAngle</a:t>
            </a:r>
            <a:r>
              <a:rPr kumimoji="0" lang="en-US" altLang="en-US" sz="1600" b="0" i="0" u="none" strike="noStrike" cap="none" normalizeH="0" baseline="0" dirty="0">
                <a:ln>
                  <a:noFill/>
                </a:ln>
                <a:solidFill>
                  <a:srgbClr val="333333"/>
                </a:solidFill>
                <a:effectLst/>
              </a:rPr>
              <a:t>": -1.8000000000000336,</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"orientation": "Up",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"regions": [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boundingBox</a:t>
            </a:r>
            <a:r>
              <a:rPr kumimoji="0" lang="en-US" altLang="en-US" sz="1600" b="0" i="0" u="none" strike="noStrike" cap="none" normalizeH="0" baseline="0" dirty="0">
                <a:ln>
                  <a:noFill/>
                </a:ln>
                <a:solidFill>
                  <a:srgbClr val="333333"/>
                </a:solidFill>
                <a:effectLst/>
              </a:rPr>
              <a:t>": "137,68,261,274",</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"lines": [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boundingBox</a:t>
            </a:r>
            <a:r>
              <a:rPr kumimoji="0" lang="en-US" altLang="en-US" sz="1600" b="0" i="0" u="none" strike="noStrike" cap="none" normalizeH="0" baseline="0" dirty="0">
                <a:ln>
                  <a:noFill/>
                </a:ln>
                <a:solidFill>
                  <a:srgbClr val="333333"/>
                </a:solidFill>
                <a:effectLst/>
              </a:rPr>
              <a:t>": "167,68,183,35", </a:t>
            </a:r>
          </a:p>
          <a:p>
            <a:pPr defTabSz="89639"/>
            <a:r>
              <a:rPr kumimoji="0" lang="en-US" altLang="en-US" sz="1600" b="0" i="0" u="none" strike="noStrike" cap="none" normalizeH="0" baseline="0" dirty="0">
                <a:ln>
                  <a:noFill/>
                </a:ln>
                <a:solidFill>
                  <a:srgbClr val="333333"/>
                </a:solidFill>
                <a:effectLst/>
              </a:rPr>
              <a:t>        "words": [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boundingBox</a:t>
            </a:r>
            <a:r>
              <a:rPr kumimoji="0" lang="en-US" altLang="en-US" sz="1600" b="0" i="0" u="none" strike="noStrike" cap="none" normalizeH="0" baseline="0" dirty="0">
                <a:ln>
                  <a:noFill/>
                </a:ln>
                <a:solidFill>
                  <a:srgbClr val="333333"/>
                </a:solidFill>
                <a:effectLst/>
              </a:rPr>
              <a:t>": "167,75,41,28",</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"text": "OF"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boundingBox</a:t>
            </a:r>
            <a:r>
              <a:rPr kumimoji="0" lang="en-US" altLang="en-US" sz="1600" b="0" i="0" u="none" strike="noStrike" cap="none" normalizeH="0" baseline="0" dirty="0">
                <a:ln>
                  <a:noFill/>
                </a:ln>
                <a:solidFill>
                  <a:srgbClr val="333333"/>
                </a:solidFill>
                <a:effectLst/>
              </a:rPr>
              <a:t>": "223,72,56,25",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"text": "THE"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a:t>
            </a:r>
            <a:r>
              <a:rPr kumimoji="0" lang="en-US" altLang="en-US" sz="1600" b="0" i="0" u="none" strike="noStrike" cap="none" normalizeH="0" baseline="0" dirty="0" err="1">
                <a:ln>
                  <a:noFill/>
                </a:ln>
                <a:solidFill>
                  <a:srgbClr val="333333"/>
                </a:solidFill>
                <a:effectLst/>
              </a:rPr>
              <a:t>boundingBox</a:t>
            </a:r>
            <a:r>
              <a:rPr kumimoji="0" lang="en-US" altLang="en-US" sz="1600" b="0" i="0" u="none" strike="noStrike" cap="none" normalizeH="0" baseline="0" dirty="0">
                <a:ln>
                  <a:noFill/>
                </a:ln>
                <a:solidFill>
                  <a:srgbClr val="333333"/>
                </a:solidFill>
                <a:effectLst/>
              </a:rPr>
              <a:t>": "294,68,56,29",</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"text": “DAY" </a:t>
            </a:r>
          </a:p>
          <a:p>
            <a:pPr defTabSz="89639"/>
            <a:r>
              <a:rPr lang="en-US" altLang="en-US" sz="1600" dirty="0">
                <a:solidFill>
                  <a:srgbClr val="333333"/>
                </a:solidFill>
              </a:rPr>
              <a:t>         </a:t>
            </a:r>
            <a:r>
              <a:rPr kumimoji="0" lang="en-US" altLang="en-US" sz="1600" b="0" i="0" u="none" strike="noStrike" cap="none" normalizeH="0" baseline="0" dirty="0">
                <a:ln>
                  <a:noFill/>
                </a:ln>
                <a:solidFill>
                  <a:srgbClr val="333333"/>
                </a:solidFill>
                <a:effectLst/>
              </a:rPr>
              <a:t>} </a:t>
            </a:r>
          </a:p>
          <a:p>
            <a:pPr defTabSz="89639"/>
            <a:r>
              <a:rPr lang="en-US" altLang="en-US" sz="1600" dirty="0">
                <a:solidFill>
                  <a:srgbClr val="333333"/>
                </a:solidFill>
              </a:rPr>
              <a:t>      ]</a:t>
            </a:r>
          </a:p>
          <a:p>
            <a:pPr defTabSz="89639"/>
            <a:r>
              <a:rPr kumimoji="0" lang="en-US" altLang="en-US" sz="1600" b="0" i="0" u="none" strike="noStrike" cap="none" normalizeH="0" baseline="0" dirty="0">
                <a:ln>
                  <a:noFill/>
                </a:ln>
                <a:solidFill>
                  <a:srgbClr val="333333"/>
                </a:solidFill>
                <a:effectLst/>
              </a:rPr>
              <a:t>  };</a:t>
            </a:r>
          </a:p>
          <a:p>
            <a:pPr defTabSz="89639"/>
            <a:r>
              <a:rPr lang="en-US" sz="1600" kern="0" dirty="0">
                <a:solidFill>
                  <a:srgbClr val="404040"/>
                </a:solidFill>
                <a:cs typeface="Consolas" panose="020B0609020204030204" pitchFamily="49" charset="0"/>
              </a:rPr>
              <a:t>. . .</a:t>
            </a:r>
          </a:p>
        </p:txBody>
      </p:sp>
      <p:sp>
        <p:nvSpPr>
          <p:cNvPr id="13" name="Rectangle 12"/>
          <p:cNvSpPr/>
          <p:nvPr/>
        </p:nvSpPr>
        <p:spPr>
          <a:xfrm>
            <a:off x="2467518" y="5340157"/>
            <a:ext cx="4210258" cy="1569660"/>
          </a:xfrm>
          <a:prstGeom prst="rect">
            <a:avLst/>
          </a:prstGeom>
        </p:spPr>
        <p:txBody>
          <a:bodyPr wrap="square">
            <a:spAutoFit/>
          </a:bodyPr>
          <a:lstStyle/>
          <a:p>
            <a:pPr defTabSz="89639"/>
            <a:r>
              <a:rPr lang="en-US" sz="1600" b="1" i="1" kern="0" dirty="0">
                <a:solidFill>
                  <a:srgbClr val="404040"/>
                </a:solidFill>
                <a:cs typeface="Consolas" panose="020B0609020204030204" pitchFamily="49" charset="0"/>
              </a:rPr>
              <a:t>TEXT:</a:t>
            </a:r>
          </a:p>
          <a:p>
            <a:pPr defTabSz="89639"/>
            <a:r>
              <a:rPr kumimoji="0" lang="en-US" altLang="en-US" sz="1600" b="0" i="0" u="none" strike="noStrike" cap="none" normalizeH="0" baseline="0" dirty="0">
                <a:ln>
                  <a:noFill/>
                </a:ln>
                <a:solidFill>
                  <a:srgbClr val="333333"/>
                </a:solidFill>
                <a:effectLst/>
              </a:rPr>
              <a:t>OF THE DAY </a:t>
            </a:r>
          </a:p>
          <a:p>
            <a:pPr defTabSz="89639"/>
            <a:r>
              <a:rPr kumimoji="0" lang="en-US" altLang="en-US" sz="1600" b="0" i="0" u="none" strike="noStrike" cap="none" normalizeH="0" baseline="0" dirty="0">
                <a:ln>
                  <a:noFill/>
                </a:ln>
                <a:solidFill>
                  <a:srgbClr val="333333"/>
                </a:solidFill>
                <a:effectLst/>
              </a:rPr>
              <a:t>NEW </a:t>
            </a:r>
          </a:p>
          <a:p>
            <a:pPr defTabSz="89639"/>
            <a:r>
              <a:rPr kumimoji="0" lang="en-US" altLang="en-US" sz="1600" b="0" i="0" u="none" strike="noStrike" cap="none" normalizeH="0" baseline="0" dirty="0">
                <a:ln>
                  <a:noFill/>
                </a:ln>
                <a:solidFill>
                  <a:srgbClr val="333333"/>
                </a:solidFill>
                <a:effectLst/>
              </a:rPr>
              <a:t>BACON -INGS  </a:t>
            </a:r>
          </a:p>
          <a:p>
            <a:pPr defTabSz="89639"/>
            <a:r>
              <a:rPr kumimoji="0" lang="en-US" altLang="en-US" sz="1600" b="0" i="0" u="none" strike="noStrike" cap="none" normalizeH="0" baseline="0" dirty="0">
                <a:ln>
                  <a:noFill/>
                </a:ln>
                <a:solidFill>
                  <a:srgbClr val="333333"/>
                </a:solidFill>
                <a:effectLst/>
              </a:rPr>
              <a:t>- COMES WITH BACON</a:t>
            </a:r>
            <a:r>
              <a:rPr kumimoji="0" lang="en-US" altLang="en-US" sz="1600" b="0" i="0" u="none" strike="noStrike" cap="none" normalizeH="0" baseline="0" dirty="0">
                <a:ln>
                  <a:noFill/>
                </a:ln>
                <a:solidFill>
                  <a:schemeClr val="tx1"/>
                </a:solidFill>
                <a:effectLst/>
              </a:rPr>
              <a:t> </a:t>
            </a:r>
          </a:p>
          <a:p>
            <a:pPr defTabSz="89639"/>
            <a:endParaRPr lang="en-US" sz="1600"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269240" y="1550736"/>
            <a:ext cx="6408536" cy="3612655"/>
          </a:xfrm>
          <a:prstGeom prst="rect">
            <a:avLst/>
          </a:prstGeom>
        </p:spPr>
      </p:pic>
    </p:spTree>
    <p:extLst>
      <p:ext uri="{BB962C8B-B14F-4D97-AF65-F5344CB8AC3E}">
        <p14:creationId xmlns:p14="http://schemas.microsoft.com/office/powerpoint/2010/main" val="1005544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404040"/>
                    </a:gs>
                    <a:gs pos="100000">
                      <a:srgbClr val="404040"/>
                    </a:gs>
                  </a:gsLst>
                  <a:lin ang="5400000" scaled="0"/>
                </a:gradFill>
                <a:effectLst/>
                <a:uLnTx/>
                <a:uFillTx/>
                <a:latin typeface="Segoe UI Light"/>
                <a:ea typeface="+mn-ea"/>
                <a:cs typeface="Segoe UI" pitchFamily="34" charset="0"/>
              </a:rPr>
              <a:t>Computer Vision – Custom Vision</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1410991" y="2641636"/>
            <a:ext cx="9111647" cy="2502463"/>
          </a:xfrm>
          <a:prstGeom prst="rect">
            <a:avLst/>
          </a:prstGeom>
        </p:spPr>
      </p:pic>
    </p:spTree>
    <p:extLst>
      <p:ext uri="{BB962C8B-B14F-4D97-AF65-F5344CB8AC3E}">
        <p14:creationId xmlns:p14="http://schemas.microsoft.com/office/powerpoint/2010/main" val="3578804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3" name="Group 82"/>
          <p:cNvGrpSpPr/>
          <p:nvPr/>
        </p:nvGrpSpPr>
        <p:grpSpPr>
          <a:xfrm>
            <a:off x="1" y="1260388"/>
            <a:ext cx="12192000" cy="5597611"/>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53" b="0" i="0" u="none" strike="noStrike" kern="1200" cap="none" spc="0" normalizeH="0" baseline="0" noProof="0" dirty="0">
                  <a:ln>
                    <a:noFill/>
                  </a:ln>
                  <a:gradFill>
                    <a:gsLst>
                      <a:gs pos="97345">
                        <a:srgbClr val="404040"/>
                      </a:gs>
                      <a:gs pos="79646">
                        <a:srgbClr val="404040"/>
                      </a:gs>
                    </a:gsLst>
                    <a:lin ang="5400000" scaled="0"/>
                  </a:gradFill>
                  <a:effectLst/>
                  <a:uLnTx/>
                  <a:uFillTx/>
                  <a:latin typeface="Segoe UI"/>
                  <a:ea typeface="+mn-ea"/>
                  <a:cs typeface="+mn-cs"/>
                </a:rPr>
                <a:t>CLUSTERED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53" b="0" i="0" u="none" strike="noStrike" kern="1200" cap="none" spc="0" normalizeH="0" baseline="0" noProof="0" dirty="0">
                  <a:ln>
                    <a:noFill/>
                  </a:ln>
                  <a:gradFill>
                    <a:gsLst>
                      <a:gs pos="97345">
                        <a:srgbClr val="404040"/>
                      </a:gs>
                      <a:gs pos="79646">
                        <a:srgbClr val="404040"/>
                      </a:gs>
                    </a:gsLst>
                    <a:lin ang="5400000" scaled="0"/>
                  </a:gradFill>
                  <a:effectLst/>
                  <a:uLnTx/>
                  <a:uFillTx/>
                  <a:latin typeface="Segoe UI"/>
                  <a:ea typeface="+mn-ea"/>
                  <a:cs typeface="+mn-cs"/>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452555"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85"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Face API – Grouping</a:t>
            </a:r>
          </a:p>
        </p:txBody>
      </p:sp>
      <p:grpSp>
        <p:nvGrpSpPr>
          <p:cNvPr id="86" name="Group 85"/>
          <p:cNvGrpSpPr/>
          <p:nvPr/>
        </p:nvGrpSpPr>
        <p:grpSpPr>
          <a:xfrm>
            <a:off x="-348610" y="296183"/>
            <a:ext cx="1813082" cy="899537"/>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0" y="1454731"/>
            <a:ext cx="6096000" cy="5154444"/>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3952" y="6238"/>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Determining your </a:t>
            </a:r>
            <a:r>
              <a:rPr lang="en-US" sz="4400" kern="0" dirty="0" err="1">
                <a:gradFill>
                  <a:gsLst>
                    <a:gs pos="0">
                      <a:srgbClr val="404040"/>
                    </a:gs>
                    <a:gs pos="100000">
                      <a:srgbClr val="404040"/>
                    </a:gs>
                  </a:gsLst>
                  <a:lin ang="5400000" scaled="0"/>
                </a:gradFill>
                <a:ea typeface="Segoe UI" pitchFamily="34" charset="0"/>
                <a:cs typeface="Segoe UI" pitchFamily="34" charset="0"/>
              </a:rPr>
              <a:t>GoT</a:t>
            </a:r>
            <a:r>
              <a:rPr lang="en-US" sz="4400" kern="0" dirty="0">
                <a:gradFill>
                  <a:gsLst>
                    <a:gs pos="0">
                      <a:srgbClr val="404040"/>
                    </a:gs>
                    <a:gs pos="100000">
                      <a:srgbClr val="404040"/>
                    </a:gs>
                  </a:gsLst>
                  <a:lin ang="5400000" scaled="0"/>
                </a:gradFill>
                <a:ea typeface="Segoe UI" pitchFamily="34" charset="0"/>
                <a:cs typeface="Segoe UI" pitchFamily="34" charset="0"/>
              </a:rPr>
              <a:t> House</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3466403"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Cocchi</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Utterances, Intents, and Entities</a:t>
            </a:r>
          </a:p>
        </p:txBody>
      </p:sp>
      <p:sp>
        <p:nvSpPr>
          <p:cNvPr id="5" name="Text Placeholder 4"/>
          <p:cNvSpPr>
            <a:spLocks noGrp="1"/>
          </p:cNvSpPr>
          <p:nvPr>
            <p:ph type="body" sz="quarter" idx="10"/>
          </p:nvPr>
        </p:nvSpPr>
        <p:spPr>
          <a:xfrm>
            <a:off x="227198" y="3889116"/>
            <a:ext cx="11653522" cy="2275688"/>
          </a:xfrm>
        </p:spPr>
        <p:txBody>
          <a:bodyPr/>
          <a:lstStyle/>
          <a:p>
            <a:r>
              <a:rPr lang="en-US" dirty="0"/>
              <a:t>function </a:t>
            </a:r>
            <a:r>
              <a:rPr lang="en-US" dirty="0" err="1"/>
              <a:t>getWeather</a:t>
            </a:r>
            <a:r>
              <a:rPr lang="en-US" dirty="0"/>
              <a:t>(</a:t>
            </a:r>
            <a:r>
              <a:rPr lang="en-US" dirty="0">
                <a:solidFill>
                  <a:schemeClr val="accent2"/>
                </a:solidFill>
              </a:rPr>
              <a:t>location</a:t>
            </a:r>
            <a:r>
              <a:rPr lang="en-US"/>
              <a:t>, </a:t>
            </a:r>
            <a:r>
              <a:rPr lang="en-US">
                <a:solidFill>
                  <a:srgbClr val="7030A0"/>
                </a:solidFill>
              </a:rPr>
              <a:t>date</a:t>
            </a:r>
            <a:r>
              <a:rPr lang="en-US"/>
              <a:t>)</a:t>
            </a:r>
            <a:endParaRPr lang="en-US" dirty="0"/>
          </a:p>
          <a:p>
            <a:r>
              <a:rPr lang="en-US" dirty="0"/>
              <a:t>{</a:t>
            </a:r>
          </a:p>
          <a:p>
            <a:r>
              <a:rPr lang="en-US" dirty="0"/>
              <a:t>	// Do Something</a:t>
            </a:r>
          </a:p>
          <a:p>
            <a:r>
              <a:rPr lang="en-US" dirty="0"/>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66170"/>
          <a:stretch/>
        </p:blipFill>
        <p:spPr>
          <a:xfrm>
            <a:off x="3994297" y="1270196"/>
            <a:ext cx="4203408" cy="2537900"/>
          </a:xfrm>
          <a:prstGeom prst="rect">
            <a:avLst/>
          </a:prstGeom>
        </p:spPr>
      </p:pic>
      <p:sp>
        <p:nvSpPr>
          <p:cNvPr id="14" name="Rectangle: Rounded Corners 13"/>
          <p:cNvSpPr/>
          <p:nvPr/>
        </p:nvSpPr>
        <p:spPr bwMode="auto">
          <a:xfrm>
            <a:off x="6011187" y="3105808"/>
            <a:ext cx="946418" cy="215461"/>
          </a:xfrm>
          <a:prstGeom prst="round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p:cNvSpPr/>
          <p:nvPr/>
        </p:nvSpPr>
        <p:spPr bwMode="auto">
          <a:xfrm>
            <a:off x="7499131" y="2858813"/>
            <a:ext cx="357352" cy="23122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p:cNvSpPr/>
          <p:nvPr/>
        </p:nvSpPr>
        <p:spPr bwMode="auto">
          <a:xfrm>
            <a:off x="5255172" y="3105808"/>
            <a:ext cx="756015" cy="21546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183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Node.js </a:t>
            </a:r>
            <a:br>
              <a:rPr lang="en-US" dirty="0"/>
            </a:br>
            <a:endParaRPr lang="en-US" dirty="0"/>
          </a:p>
        </p:txBody>
      </p:sp>
      <p:sp>
        <p:nvSpPr>
          <p:cNvPr id="2" name="TextBox 1"/>
          <p:cNvSpPr txBox="1"/>
          <p:nvPr/>
        </p:nvSpPr>
        <p:spPr>
          <a:xfrm>
            <a:off x="5025298" y="1344246"/>
            <a:ext cx="6619625" cy="4156010"/>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Not a programming language!</a:t>
            </a:r>
          </a:p>
          <a:p>
            <a:pPr>
              <a:lnSpc>
                <a:spcPct val="90000"/>
              </a:lnSpc>
              <a:spcAft>
                <a:spcPts val="600"/>
              </a:spcAft>
            </a:pPr>
            <a:r>
              <a:rPr lang="en-US" sz="3137" dirty="0">
                <a:gradFill>
                  <a:gsLst>
                    <a:gs pos="1250">
                      <a:schemeClr val="tx1"/>
                    </a:gs>
                    <a:gs pos="100000">
                      <a:schemeClr val="tx1"/>
                    </a:gs>
                  </a:gsLst>
                  <a:lin ang="5400000" scaled="0"/>
                </a:gradFill>
                <a:latin typeface="+mj-lt"/>
              </a:rPr>
              <a:t>Not a framework!</a:t>
            </a:r>
          </a:p>
          <a:p>
            <a:pPr>
              <a:lnSpc>
                <a:spcPct val="90000"/>
              </a:lnSpc>
              <a:spcAft>
                <a:spcPts val="600"/>
              </a:spcAft>
            </a:pPr>
            <a:endParaRPr lang="en-US" sz="3137" dirty="0">
              <a:gradFill>
                <a:gsLst>
                  <a:gs pos="1250">
                    <a:schemeClr val="tx1"/>
                  </a:gs>
                  <a:gs pos="100000">
                    <a:schemeClr val="tx1"/>
                  </a:gs>
                </a:gsLst>
                <a:lin ang="5400000" scaled="0"/>
              </a:gradFill>
              <a:latin typeface="+mj-lt"/>
            </a:endParaRPr>
          </a:p>
          <a:p>
            <a:pPr>
              <a:lnSpc>
                <a:spcPct val="90000"/>
              </a:lnSpc>
              <a:spcAft>
                <a:spcPts val="600"/>
              </a:spcAft>
            </a:pPr>
            <a:r>
              <a:rPr lang="en-US" sz="3137" dirty="0">
                <a:gradFill>
                  <a:gsLst>
                    <a:gs pos="1250">
                      <a:schemeClr val="tx1"/>
                    </a:gs>
                    <a:gs pos="100000">
                      <a:schemeClr val="tx1"/>
                    </a:gs>
                  </a:gsLst>
                  <a:lin ang="5400000" scaled="0"/>
                </a:gradFill>
                <a:latin typeface="+mj-lt"/>
              </a:rPr>
              <a:t>Runtime environment for building server side applications</a:t>
            </a:r>
          </a:p>
          <a:p>
            <a:pPr>
              <a:lnSpc>
                <a:spcPct val="90000"/>
              </a:lnSpc>
              <a:spcAft>
                <a:spcPts val="600"/>
              </a:spcAft>
            </a:pPr>
            <a:r>
              <a:rPr lang="en-US" sz="3137" dirty="0">
                <a:gradFill>
                  <a:gsLst>
                    <a:gs pos="1250">
                      <a:schemeClr val="tx1"/>
                    </a:gs>
                    <a:gs pos="100000">
                      <a:schemeClr val="tx1"/>
                    </a:gs>
                  </a:gsLst>
                  <a:lin ang="5400000" scaled="0"/>
                </a:gradFill>
                <a:latin typeface="+mj-lt"/>
              </a:rPr>
              <a:t>Large ecosystem of open source libraries or “packages”</a:t>
            </a:r>
          </a:p>
          <a:p>
            <a:pPr>
              <a:lnSpc>
                <a:spcPct val="90000"/>
              </a:lnSpc>
              <a:spcAft>
                <a:spcPts val="600"/>
              </a:spcAft>
            </a:pPr>
            <a:r>
              <a:rPr lang="en-US" sz="3137" dirty="0">
                <a:gradFill>
                  <a:gsLst>
                    <a:gs pos="1250">
                      <a:schemeClr val="tx1"/>
                    </a:gs>
                    <a:gs pos="100000">
                      <a:schemeClr val="tx1"/>
                    </a:gs>
                  </a:gsLst>
                  <a:lin ang="5400000" scaled="0"/>
                </a:gradFill>
                <a:latin typeface="+mj-lt"/>
              </a:rPr>
              <a:t>   Node Package Manager (NPM)</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Express.js </a:t>
            </a:r>
            <a:br>
              <a:rPr lang="en-US" dirty="0"/>
            </a:br>
            <a:endParaRPr lang="en-US" dirty="0"/>
          </a:p>
        </p:txBody>
      </p:sp>
      <p:sp>
        <p:nvSpPr>
          <p:cNvPr id="2" name="TextBox 1"/>
          <p:cNvSpPr txBox="1"/>
          <p:nvPr/>
        </p:nvSpPr>
        <p:spPr>
          <a:xfrm>
            <a:off x="5025297" y="1336431"/>
            <a:ext cx="6752487" cy="2110321"/>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Lightweight web application framework for Node</a:t>
            </a:r>
          </a:p>
          <a:p>
            <a:pPr>
              <a:lnSpc>
                <a:spcPct val="90000"/>
              </a:lnSpc>
              <a:spcAft>
                <a:spcPts val="600"/>
              </a:spcAft>
            </a:pPr>
            <a:r>
              <a:rPr lang="en-US" sz="3137" dirty="0">
                <a:gradFill>
                  <a:gsLst>
                    <a:gs pos="1250">
                      <a:schemeClr val="tx1"/>
                    </a:gs>
                    <a:gs pos="100000">
                      <a:schemeClr val="tx1"/>
                    </a:gs>
                  </a:gsLst>
                  <a:lin ang="5400000" scaled="0"/>
                </a:gradFill>
                <a:latin typeface="+mj-lt"/>
              </a:rPr>
              <a:t>Helps manage your code architecture, requests, and routing</a:t>
            </a:r>
          </a:p>
        </p:txBody>
      </p:sp>
    </p:spTree>
    <p:extLst>
      <p:ext uri="{BB962C8B-B14F-4D97-AF65-F5344CB8AC3E}">
        <p14:creationId xmlns:p14="http://schemas.microsoft.com/office/powerpoint/2010/main" val="291951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Pug </a:t>
            </a:r>
            <a:br>
              <a:rPr lang="en-US" dirty="0"/>
            </a:br>
            <a:endParaRPr lang="en-US" dirty="0"/>
          </a:p>
        </p:txBody>
      </p:sp>
      <p:sp>
        <p:nvSpPr>
          <p:cNvPr id="2" name="TextBox 1"/>
          <p:cNvSpPr txBox="1"/>
          <p:nvPr/>
        </p:nvSpPr>
        <p:spPr>
          <a:xfrm>
            <a:off x="5025298" y="1336431"/>
            <a:ext cx="6291385" cy="2698687"/>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Template engine for Express</a:t>
            </a:r>
          </a:p>
          <a:p>
            <a:pPr>
              <a:lnSpc>
                <a:spcPct val="90000"/>
              </a:lnSpc>
              <a:spcAft>
                <a:spcPts val="600"/>
              </a:spcAft>
            </a:pPr>
            <a:r>
              <a:rPr lang="en-US" sz="3137" dirty="0">
                <a:gradFill>
                  <a:gsLst>
                    <a:gs pos="1250">
                      <a:schemeClr val="tx1"/>
                    </a:gs>
                    <a:gs pos="100000">
                      <a:schemeClr val="tx1"/>
                    </a:gs>
                  </a:gsLst>
                  <a:lin ang="5400000" scaled="0"/>
                </a:gradFill>
                <a:latin typeface="+mj-lt"/>
              </a:rPr>
              <a:t>Easier to design HTML pages</a:t>
            </a:r>
          </a:p>
          <a:p>
            <a:pPr>
              <a:lnSpc>
                <a:spcPct val="90000"/>
              </a:lnSpc>
              <a:spcAft>
                <a:spcPts val="600"/>
              </a:spcAft>
            </a:pPr>
            <a:r>
              <a:rPr lang="en-US" sz="3137" dirty="0">
                <a:gradFill>
                  <a:gsLst>
                    <a:gs pos="1250">
                      <a:schemeClr val="tx1"/>
                    </a:gs>
                    <a:gs pos="100000">
                      <a:schemeClr val="tx1"/>
                    </a:gs>
                  </a:gsLst>
                  <a:lin ang="5400000" scaled="0"/>
                </a:gradFill>
                <a:latin typeface="+mj-lt"/>
              </a:rPr>
              <a:t>Template converted to HTML and sent to client at runtime</a:t>
            </a:r>
          </a:p>
          <a:p>
            <a:pPr>
              <a:lnSpc>
                <a:spcPct val="90000"/>
              </a:lnSpc>
              <a:spcAft>
                <a:spcPts val="600"/>
              </a:spcAft>
            </a:pPr>
            <a:r>
              <a:rPr lang="en-US" sz="3137" dirty="0">
                <a:gradFill>
                  <a:gsLst>
                    <a:gs pos="1250">
                      <a:schemeClr val="tx1"/>
                    </a:gs>
                    <a:gs pos="100000">
                      <a:schemeClr val="tx1"/>
                    </a:gs>
                  </a:gsLst>
                  <a:lin ang="5400000" scaled="0"/>
                </a:gradFill>
                <a:latin typeface="+mj-lt"/>
              </a:rPr>
              <a:t>Renamed from Jade</a:t>
            </a:r>
          </a:p>
        </p:txBody>
      </p:sp>
    </p:spTree>
    <p:extLst>
      <p:ext uri="{BB962C8B-B14F-4D97-AF65-F5344CB8AC3E}">
        <p14:creationId xmlns:p14="http://schemas.microsoft.com/office/powerpoint/2010/main" val="387080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6922" y="1377660"/>
            <a:ext cx="8216069" cy="2598147"/>
          </a:xfrm>
        </p:spPr>
        <p:txBody>
          <a:bodyPr/>
          <a:lstStyle/>
          <a:p>
            <a:pPr marL="0" indent="0">
              <a:buNone/>
            </a:pPr>
            <a:r>
              <a:rPr lang="en-US" dirty="0"/>
              <a:t>B.S. Computer Science and Business Administration from USC</a:t>
            </a:r>
          </a:p>
          <a:p>
            <a:pPr marL="0" indent="0">
              <a:buNone/>
            </a:pPr>
            <a:r>
              <a:rPr lang="en-US" dirty="0"/>
              <a:t>Microsoft for 1.5 years</a:t>
            </a:r>
            <a:endParaRPr lang="en-US" dirty="0">
              <a:sym typeface="Wingdings" panose="05000000000000000000" pitchFamily="2" charset="2"/>
            </a:endParaRPr>
          </a:p>
          <a:p>
            <a:pPr marL="0" indent="0">
              <a:buNone/>
            </a:pPr>
            <a:r>
              <a:rPr lang="en-US" dirty="0"/>
              <a:t>Bike rides, comedy shows, and Netflix</a:t>
            </a:r>
          </a:p>
        </p:txBody>
      </p:sp>
      <p:sp>
        <p:nvSpPr>
          <p:cNvPr id="2" name="Title 1"/>
          <p:cNvSpPr>
            <a:spLocks noGrp="1"/>
          </p:cNvSpPr>
          <p:nvPr>
            <p:ph type="title"/>
          </p:nvPr>
        </p:nvSpPr>
        <p:spPr>
          <a:xfrm>
            <a:off x="266922" y="289957"/>
            <a:ext cx="11655840" cy="899537"/>
          </a:xfrm>
        </p:spPr>
        <p:txBody>
          <a:bodyPr/>
          <a:lstStyle/>
          <a:p>
            <a:r>
              <a:rPr lang="en-US" dirty="0">
                <a:solidFill>
                  <a:schemeClr val="accent6"/>
                </a:solidFill>
              </a:rPr>
              <a:t>About Justine</a:t>
            </a:r>
            <a:endParaRPr lang="en-US" sz="3921" dirty="0">
              <a:solidFill>
                <a:schemeClr val="accent6"/>
              </a:solidFill>
            </a:endParaRPr>
          </a:p>
        </p:txBody>
      </p:sp>
      <p:sp>
        <p:nvSpPr>
          <p:cNvPr id="4" name="AutoShape 2" descr="Inline image 1"/>
          <p:cNvSpPr>
            <a:spLocks noChangeAspect="1" noChangeArrowheads="1"/>
          </p:cNvSpPr>
          <p:nvPr/>
        </p:nvSpPr>
        <p:spPr bwMode="auto">
          <a:xfrm>
            <a:off x="62253" y="-133354"/>
            <a:ext cx="2885367" cy="4332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AutoShape 4" descr="Inline image 1"/>
          <p:cNvSpPr>
            <a:spLocks noChangeAspect="1" noChangeArrowheads="1"/>
          </p:cNvSpPr>
          <p:nvPr/>
        </p:nvSpPr>
        <p:spPr bwMode="auto">
          <a:xfrm>
            <a:off x="211657" y="16049"/>
            <a:ext cx="4091494" cy="61438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6" name="Picture 5"/>
          <p:cNvPicPr>
            <a:picLocks noChangeAspect="1"/>
          </p:cNvPicPr>
          <p:nvPr/>
        </p:nvPicPr>
        <p:blipFill rotWithShape="1">
          <a:blip r:embed="rId3"/>
          <a:srcRect b="5304"/>
          <a:stretch/>
        </p:blipFill>
        <p:spPr>
          <a:xfrm>
            <a:off x="9130831" y="101791"/>
            <a:ext cx="2721224" cy="3870490"/>
          </a:xfrm>
          <a:prstGeom prst="rect">
            <a:avLst/>
          </a:prstGeom>
        </p:spPr>
      </p:pic>
      <p:pic>
        <p:nvPicPr>
          <p:cNvPr id="11" name="Picture 10"/>
          <p:cNvPicPr>
            <a:picLocks noChangeAspect="1"/>
          </p:cNvPicPr>
          <p:nvPr/>
        </p:nvPicPr>
        <p:blipFill>
          <a:blip r:embed="rId4"/>
          <a:stretch>
            <a:fillRect/>
          </a:stretch>
        </p:blipFill>
        <p:spPr>
          <a:xfrm>
            <a:off x="319960" y="3972281"/>
            <a:ext cx="3668716" cy="2751537"/>
          </a:xfrm>
          <a:prstGeom prst="rect">
            <a:avLst/>
          </a:prstGeom>
        </p:spPr>
      </p:pic>
      <p:pic>
        <p:nvPicPr>
          <p:cNvPr id="8194"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559" y="3974075"/>
            <a:ext cx="3635974" cy="274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t="3728" b="9836"/>
          <a:stretch/>
        </p:blipFill>
        <p:spPr>
          <a:xfrm>
            <a:off x="7802417" y="4093605"/>
            <a:ext cx="4049638" cy="2628417"/>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32" t="23675" r="-32" b="6859"/>
          <a:stretch/>
        </p:blipFill>
        <p:spPr>
          <a:xfrm>
            <a:off x="8711397" y="98767"/>
            <a:ext cx="3140658" cy="3873513"/>
          </a:xfrm>
          <a:prstGeom prst="rect">
            <a:avLst/>
          </a:prstGeom>
        </p:spPr>
      </p:pic>
    </p:spTree>
    <p:extLst>
      <p:ext uri="{BB962C8B-B14F-4D97-AF65-F5344CB8AC3E}">
        <p14:creationId xmlns:p14="http://schemas.microsoft.com/office/powerpoint/2010/main" val="155291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architecture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4077911"/>
          </a:xfrm>
        </p:spPr>
        <p:txBody>
          <a:bodyPr/>
          <a:lstStyle/>
          <a:p>
            <a:pPr marL="0" indent="0">
              <a:buNone/>
            </a:pPr>
            <a:r>
              <a:rPr lang="en-US" dirty="0"/>
              <a:t>Install Node.js at </a:t>
            </a:r>
            <a:r>
              <a:rPr lang="en-US" dirty="0">
                <a:hlinkClick r:id="rId3"/>
              </a:rPr>
              <a:t>nodejs.org/</a:t>
            </a:r>
            <a:r>
              <a:rPr lang="en-US" dirty="0" err="1">
                <a:hlinkClick r:id="rId3"/>
              </a:rPr>
              <a:t>en</a:t>
            </a:r>
            <a:r>
              <a:rPr lang="en-US" dirty="0">
                <a:hlinkClick r:id="rId3"/>
              </a:rPr>
              <a:t>/downloads</a:t>
            </a:r>
            <a:endParaRPr lang="en-US" dirty="0"/>
          </a:p>
          <a:p>
            <a:pPr marL="0" indent="0">
              <a:buNone/>
            </a:pPr>
            <a:r>
              <a:rPr lang="en-US" b="1" dirty="0">
                <a:solidFill>
                  <a:schemeClr val="tx1"/>
                </a:solidFill>
              </a:rPr>
              <a:t>	</a:t>
            </a:r>
            <a:r>
              <a:rPr lang="en-US" b="1" dirty="0"/>
              <a:t>If you have a Mac “brew install node” from the CLI</a:t>
            </a:r>
          </a:p>
          <a:p>
            <a:pPr marL="0" indent="0">
              <a:buNone/>
            </a:pPr>
            <a:endParaRPr lang="en-US" sz="900" dirty="0"/>
          </a:p>
          <a:p>
            <a:pPr marL="0" indent="0">
              <a:buNone/>
            </a:pPr>
            <a:r>
              <a:rPr lang="en-US" dirty="0"/>
              <a:t>Install a text editor like Visual Studio Code (works on PC, Mac, or Linux) at </a:t>
            </a:r>
            <a:r>
              <a:rPr lang="en-US" dirty="0">
                <a:hlinkClick r:id="rId4"/>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19281349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651"/>
          </a:xfrm>
        </p:spPr>
        <p:txBody>
          <a:bodyPr/>
          <a:lstStyle/>
          <a:p>
            <a:pPr marL="99599" indent="0">
              <a:buNone/>
            </a:pPr>
            <a:r>
              <a:rPr lang="en-US" dirty="0">
                <a:hlinkClick r:id="rId3"/>
              </a:rPr>
              <a:t>Aka.ms/</a:t>
            </a:r>
            <a:r>
              <a:rPr lang="en-US" dirty="0" err="1">
                <a:hlinkClick r:id="rId3"/>
              </a:rPr>
              <a:t>CogServDemo</a:t>
            </a:r>
            <a:endParaRPr lang="en-US" dirty="0"/>
          </a:p>
          <a:p>
            <a:pPr marL="99599" indent="0">
              <a:buNone/>
            </a:pPr>
            <a:r>
              <a:rPr lang="en-US" dirty="0"/>
              <a:t>From the ‘node/</a:t>
            </a:r>
            <a:r>
              <a:rPr lang="en-US" dirty="0" err="1"/>
              <a:t>cogServ</a:t>
            </a:r>
            <a:r>
              <a:rPr lang="en-US" dirty="0"/>
              <a:t>/’ directory</a:t>
            </a:r>
          </a:p>
          <a:p>
            <a:pPr marL="99599" indent="0">
              <a:buNone/>
            </a:pPr>
            <a:r>
              <a:rPr lang="en-US" dirty="0"/>
              <a:t>	‘</a:t>
            </a:r>
            <a:r>
              <a:rPr lang="en-US" dirty="0" err="1"/>
              <a:t>npm</a:t>
            </a:r>
            <a:r>
              <a:rPr lang="en-US" dirty="0"/>
              <a:t> install’</a:t>
            </a:r>
          </a:p>
          <a:p>
            <a:pPr marL="99599" indent="0">
              <a:buNone/>
            </a:pPr>
            <a:r>
              <a:rPr lang="en-US" dirty="0"/>
              <a:t>	Windows: ‘set DEBUG=</a:t>
            </a:r>
            <a:r>
              <a:rPr lang="en-US" dirty="0" err="1"/>
              <a:t>cogServ</a:t>
            </a:r>
            <a:r>
              <a:rPr lang="en-US" dirty="0"/>
              <a:t>:* &amp; </a:t>
            </a:r>
            <a:r>
              <a:rPr lang="en-US" dirty="0" err="1"/>
              <a:t>npm</a:t>
            </a:r>
            <a:r>
              <a:rPr lang="en-US" dirty="0"/>
              <a:t> start’</a:t>
            </a:r>
          </a:p>
          <a:p>
            <a:pPr marL="99599" indent="0">
              <a:buNone/>
            </a:pPr>
            <a:r>
              <a:rPr lang="en-US" dirty="0"/>
              <a:t>	</a:t>
            </a:r>
            <a:r>
              <a:rPr lang="en-US" dirty="0" err="1"/>
              <a:t>MacOS</a:t>
            </a:r>
            <a:r>
              <a:rPr lang="en-US" dirty="0"/>
              <a:t>/ Linux: ‘DEBUG=</a:t>
            </a:r>
            <a:r>
              <a:rPr lang="en-US" dirty="0" err="1"/>
              <a:t>cogServ</a:t>
            </a:r>
            <a:r>
              <a:rPr lang="en-US" dirty="0"/>
              <a:t>:* </a:t>
            </a:r>
            <a:r>
              <a:rPr lang="en-US" dirty="0" err="1"/>
              <a:t>npm</a:t>
            </a:r>
            <a:r>
              <a:rPr lang="en-US" dirty="0"/>
              <a:t> start’</a:t>
            </a:r>
          </a:p>
          <a:p>
            <a:pPr marL="99599" indent="0">
              <a:buNone/>
            </a:pPr>
            <a:r>
              <a:rPr lang="en-US" dirty="0"/>
              <a:t>Navigate to </a:t>
            </a:r>
            <a:r>
              <a:rPr lang="en-US" dirty="0">
                <a:hlinkClick r:id="rId4"/>
              </a:rPr>
              <a:t>http://localhost:3000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Navigate to </a:t>
            </a:r>
            <a:r>
              <a:rPr lang="en-US" dirty="0">
                <a:hlinkClick r:id="rId3"/>
              </a:rPr>
              <a:t>customvision.ai</a:t>
            </a:r>
            <a:r>
              <a:rPr lang="en-US" dirty="0"/>
              <a:t> and log in</a:t>
            </a:r>
          </a:p>
          <a:p>
            <a:pPr marL="0" indent="0">
              <a:buNone/>
            </a:pPr>
            <a:r>
              <a:rPr lang="en-US" dirty="0"/>
              <a:t>Create a new Custom Vision project and upload the images from the ‘node/</a:t>
            </a:r>
            <a:r>
              <a:rPr lang="en-US" dirty="0" err="1"/>
              <a:t>cogServ</a:t>
            </a:r>
            <a:r>
              <a:rPr lang="en-US" dirty="0"/>
              <a:t>/</a:t>
            </a:r>
            <a:r>
              <a:rPr lang="en-US" dirty="0" err="1"/>
              <a:t>VisionTrainingImages</a:t>
            </a:r>
            <a:r>
              <a:rPr lang="en-US" dirty="0"/>
              <a:t>’ folder</a:t>
            </a:r>
          </a:p>
          <a:p>
            <a:pPr marL="0" indent="0">
              <a:buNone/>
            </a:pPr>
            <a:r>
              <a:rPr lang="en-US" dirty="0"/>
              <a:t>Add a tag to the photos from each respective folder</a:t>
            </a:r>
          </a:p>
        </p:txBody>
      </p:sp>
      <p:sp>
        <p:nvSpPr>
          <p:cNvPr id="3" name="Title 2"/>
          <p:cNvSpPr>
            <a:spLocks noGrp="1"/>
          </p:cNvSpPr>
          <p:nvPr>
            <p:ph type="title"/>
          </p:nvPr>
        </p:nvSpPr>
        <p:spPr/>
        <p:txBody>
          <a:bodyPr/>
          <a:lstStyle/>
          <a:p>
            <a:r>
              <a:rPr lang="en-US" dirty="0">
                <a:solidFill>
                  <a:srgbClr val="00B294"/>
                </a:solidFill>
              </a:rPr>
              <a:t>Create a Custom Vision Model</a:t>
            </a:r>
            <a:endParaRPr lang="en-US" dirty="0">
              <a:solidFill>
                <a:schemeClr val="accent6"/>
              </a:solidFill>
              <a:highlight>
                <a:srgbClr val="FF0000"/>
              </a:highlight>
            </a:endParaRP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582152"/>
          </a:xfrm>
        </p:spPr>
        <p:txBody>
          <a:bodyPr/>
          <a:lstStyle/>
          <a:p>
            <a:pPr marL="0" indent="0">
              <a:buNone/>
            </a:pPr>
            <a:r>
              <a:rPr lang="en-US" sz="3900" dirty="0"/>
              <a:t>Add a .</a:t>
            </a:r>
            <a:r>
              <a:rPr lang="en-US" sz="3900" dirty="0" err="1"/>
              <a:t>env</a:t>
            </a:r>
            <a:r>
              <a:rPr lang="en-US" sz="3900" dirty="0"/>
              <a:t> file in the root directory</a:t>
            </a:r>
            <a:endParaRPr lang="en-US" sz="800" dirty="0"/>
          </a:p>
          <a:p>
            <a:pPr marL="0" indent="0">
              <a:buNone/>
            </a:pPr>
            <a:r>
              <a:rPr lang="en-US" sz="3900" dirty="0"/>
              <a:t>Copy the Contents of the .</a:t>
            </a:r>
            <a:r>
              <a:rPr lang="en-US" sz="3900" dirty="0" err="1"/>
              <a:t>env.sample</a:t>
            </a:r>
            <a:r>
              <a:rPr lang="en-US" sz="3900" dirty="0"/>
              <a:t> file and add in your keys from Custom Vison Service</a:t>
            </a:r>
          </a:p>
          <a:p>
            <a:pPr marL="0" indent="0">
              <a:buNone/>
            </a:pPr>
            <a:r>
              <a:rPr lang="en-US" sz="2353" dirty="0">
                <a:latin typeface="+mn-lt"/>
              </a:rPr>
              <a:t>	PREDICTION_URL=</a:t>
            </a:r>
            <a:r>
              <a:rPr lang="en-US" sz="2353" b="1" dirty="0">
                <a:latin typeface="+mn-lt"/>
              </a:rPr>
              <a:t>&lt;Your key here&gt;</a:t>
            </a:r>
          </a:p>
          <a:p>
            <a:pPr marL="0" indent="0">
              <a:buNone/>
            </a:pPr>
            <a:r>
              <a:rPr lang="en-US" sz="2353" dirty="0">
                <a:latin typeface="+mn-lt"/>
              </a:rPr>
              <a:t>	PREDICTION_KEY=</a:t>
            </a:r>
            <a:r>
              <a:rPr lang="en-US" sz="2353" b="1" dirty="0">
                <a:latin typeface="+mn-lt"/>
              </a:rPr>
              <a:t>&lt;Your key here&gt;</a:t>
            </a:r>
          </a:p>
          <a:p>
            <a:pPr marL="0" indent="0">
              <a:buNone/>
            </a:pPr>
            <a:r>
              <a:rPr lang="en-US" sz="3900" i="1" dirty="0"/>
              <a:t>Note: You don’t need to put your keys in quotes, just paste them as is!</a:t>
            </a:r>
          </a:p>
          <a:p>
            <a:pPr marL="0" indent="0">
              <a:buNone/>
            </a:pPr>
            <a:endParaRPr lang="en-US" sz="3900" dirty="0"/>
          </a:p>
        </p:txBody>
      </p:sp>
      <p:sp>
        <p:nvSpPr>
          <p:cNvPr id="3" name="Title 2"/>
          <p:cNvSpPr>
            <a:spLocks noGrp="1"/>
          </p:cNvSpPr>
          <p:nvPr>
            <p:ph type="title"/>
          </p:nvPr>
        </p:nvSpPr>
        <p:spPr/>
        <p:txBody>
          <a:bodyPr/>
          <a:lstStyle/>
          <a:p>
            <a:r>
              <a:rPr lang="en-US" dirty="0">
                <a:solidFill>
                  <a:schemeClr val="accent6"/>
                </a:solidFill>
              </a:rPr>
              <a:t>Setup Environment Variables</a:t>
            </a:r>
          </a:p>
        </p:txBody>
      </p:sp>
    </p:spTree>
    <p:extLst>
      <p:ext uri="{BB962C8B-B14F-4D97-AF65-F5344CB8AC3E}">
        <p14:creationId xmlns:p14="http://schemas.microsoft.com/office/powerpoint/2010/main" val="13322004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3"/>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3"/>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 APIs</a:t>
            </a:r>
          </a:p>
          <a:p>
            <a:pPr marL="0" indent="0">
              <a:buNone/>
            </a:pPr>
            <a:r>
              <a:rPr lang="en-US" dirty="0"/>
              <a:t>Hands on Workshop</a:t>
            </a:r>
          </a:p>
        </p:txBody>
      </p:sp>
      <p:sp>
        <p:nvSpPr>
          <p:cNvPr id="3" name="Title 2"/>
          <p:cNvSpPr>
            <a:spLocks noGrp="1"/>
          </p:cNvSpPr>
          <p:nvPr>
            <p:ph type="title"/>
          </p:nvPr>
        </p:nvSpPr>
        <p:spPr/>
        <p:txBody>
          <a:bodyPr/>
          <a:lstStyle/>
          <a:p>
            <a:r>
              <a:rPr lang="en-US" dirty="0">
                <a:solidFill>
                  <a:schemeClr val="accent6"/>
                </a:solidFill>
              </a:rPr>
              <a:t>Agenda</a:t>
            </a:r>
          </a:p>
        </p:txBody>
      </p:sp>
      <p:pic>
        <p:nvPicPr>
          <p:cNvPr id="9218" name="Picture 2" descr="http://photos4.meetupstatic.com/photos/event/3/b/5/5/600_45391518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marL="0" marR="0" lvl="0" indent="0" algn="r" defTabSz="891460"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marL="0" marR="0" lvl="0" indent="0" algn="r" defTabSz="891460"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solidFill>
                <a:srgbClr val="FFB900"/>
              </a:solidFill>
              <a:effectLst/>
              <a:uLnTx/>
              <a:uFillTx/>
              <a:latin typeface="Segoe UI"/>
              <a:ea typeface="+mn-ea"/>
              <a:cs typeface="+mn-cs"/>
            </a:endParaRPr>
          </a:p>
        </p:txBody>
      </p:sp>
      <p:sp>
        <p:nvSpPr>
          <p:cNvPr id="46" name="Rectangle 45"/>
          <p:cNvSpPr/>
          <p:nvPr/>
        </p:nvSpPr>
        <p:spPr>
          <a:xfrm>
            <a:off x="269240" y="1426051"/>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3333"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pic>
        <p:nvPicPr>
          <p:cNvPr id="3" name="Picture 2">
            <a:extLst>
              <a:ext uri="{FF2B5EF4-FFF2-40B4-BE49-F238E27FC236}">
                <a16:creationId xmlns:a16="http://schemas.microsoft.com/office/drawing/2014/main" id="{667E4454-9E1A-4022-85B9-AC70B4C0889E}"/>
              </a:ext>
            </a:extLst>
          </p:cNvPr>
          <p:cNvPicPr>
            <a:picLocks noChangeAspect="1"/>
          </p:cNvPicPr>
          <p:nvPr/>
        </p:nvPicPr>
        <p:blipFill rotWithShape="1">
          <a:blip r:embed="rId3"/>
          <a:srcRect l="52045" t="33368"/>
          <a:stretch/>
        </p:blipFill>
        <p:spPr>
          <a:xfrm>
            <a:off x="6344974" y="3429000"/>
            <a:ext cx="5846618" cy="2413155"/>
          </a:xfrm>
          <a:prstGeom prst="rect">
            <a:avLst/>
          </a:prstGeom>
        </p:spPr>
      </p:pic>
      <p:pic>
        <p:nvPicPr>
          <p:cNvPr id="7" name="Picture 6">
            <a:extLst>
              <a:ext uri="{FF2B5EF4-FFF2-40B4-BE49-F238E27FC236}">
                <a16:creationId xmlns:a16="http://schemas.microsoft.com/office/drawing/2014/main" id="{6989D61E-FB76-40DD-A884-00588A60197B}"/>
              </a:ext>
            </a:extLst>
          </p:cNvPr>
          <p:cNvPicPr>
            <a:picLocks noChangeAspect="1"/>
          </p:cNvPicPr>
          <p:nvPr/>
        </p:nvPicPr>
        <p:blipFill rotWithShape="1">
          <a:blip r:embed="rId3"/>
          <a:srcRect l="50144" b="63544"/>
          <a:stretch/>
        </p:blipFill>
        <p:spPr>
          <a:xfrm>
            <a:off x="-1" y="4520235"/>
            <a:ext cx="6078393" cy="1320288"/>
          </a:xfrm>
          <a:prstGeom prst="rect">
            <a:avLst/>
          </a:prstGeom>
        </p:spPr>
      </p:pic>
      <p:pic>
        <p:nvPicPr>
          <p:cNvPr id="8" name="Picture 7">
            <a:extLst>
              <a:ext uri="{FF2B5EF4-FFF2-40B4-BE49-F238E27FC236}">
                <a16:creationId xmlns:a16="http://schemas.microsoft.com/office/drawing/2014/main" id="{6FB765AA-9295-413B-8288-98D201A4FF35}"/>
              </a:ext>
            </a:extLst>
          </p:cNvPr>
          <p:cNvPicPr>
            <a:picLocks noChangeAspect="1"/>
          </p:cNvPicPr>
          <p:nvPr/>
        </p:nvPicPr>
        <p:blipFill rotWithShape="1">
          <a:blip r:embed="rId3"/>
          <a:srcRect t="66677" r="50454"/>
          <a:stretch/>
        </p:blipFill>
        <p:spPr>
          <a:xfrm>
            <a:off x="0" y="3391866"/>
            <a:ext cx="6040582" cy="1206820"/>
          </a:xfrm>
          <a:prstGeom prst="rect">
            <a:avLst/>
          </a:prstGeom>
        </p:spPr>
      </p:pic>
      <p:pic>
        <p:nvPicPr>
          <p:cNvPr id="9" name="Picture 8">
            <a:extLst>
              <a:ext uri="{FF2B5EF4-FFF2-40B4-BE49-F238E27FC236}">
                <a16:creationId xmlns:a16="http://schemas.microsoft.com/office/drawing/2014/main" id="{6BC2B88F-743B-4E46-845F-93582546FAC3}"/>
              </a:ext>
            </a:extLst>
          </p:cNvPr>
          <p:cNvPicPr>
            <a:picLocks noChangeAspect="1"/>
          </p:cNvPicPr>
          <p:nvPr/>
        </p:nvPicPr>
        <p:blipFill rotWithShape="1">
          <a:blip r:embed="rId3"/>
          <a:srcRect l="88" t="34322" r="50078" b="28788"/>
          <a:stretch/>
        </p:blipFill>
        <p:spPr>
          <a:xfrm>
            <a:off x="6116204" y="2239094"/>
            <a:ext cx="6075796" cy="1335974"/>
          </a:xfrm>
          <a:prstGeom prst="rect">
            <a:avLst/>
          </a:prstGeom>
        </p:spPr>
      </p:pic>
      <p:pic>
        <p:nvPicPr>
          <p:cNvPr id="10" name="Picture 9">
            <a:extLst>
              <a:ext uri="{FF2B5EF4-FFF2-40B4-BE49-F238E27FC236}">
                <a16:creationId xmlns:a16="http://schemas.microsoft.com/office/drawing/2014/main" id="{CCD3E561-B19B-4A76-A769-0BF061D9A8E7}"/>
              </a:ext>
            </a:extLst>
          </p:cNvPr>
          <p:cNvPicPr>
            <a:picLocks noChangeAspect="1"/>
          </p:cNvPicPr>
          <p:nvPr/>
        </p:nvPicPr>
        <p:blipFill rotWithShape="1">
          <a:blip r:embed="rId3"/>
          <a:srcRect r="51876" b="66003"/>
          <a:stretch/>
        </p:blipFill>
        <p:spPr>
          <a:xfrm>
            <a:off x="0" y="2239094"/>
            <a:ext cx="5867230" cy="1231223"/>
          </a:xfrm>
          <a:prstGeom prst="rect">
            <a:avLst/>
          </a:prstGeom>
        </p:spPr>
      </p:pic>
    </p:spTree>
    <p:extLst>
      <p:ext uri="{BB962C8B-B14F-4D97-AF65-F5344CB8AC3E}">
        <p14:creationId xmlns:p14="http://schemas.microsoft.com/office/powerpoint/2010/main" val="2491196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R2mC-NUAmMk">
            <a:hlinkClick r:id="" action="ppaction://media"/>
          </p:cNvPr>
          <p:cNvPicPr>
            <a:picLocks noRot="1" noChangeAspect="1"/>
          </p:cNvPicPr>
          <p:nvPr>
            <a:videoFile r:link="rId1"/>
          </p:nvPr>
        </p:nvPicPr>
        <p:blipFill>
          <a:blip r:embed="rId4"/>
          <a:stretch>
            <a:fillRect/>
          </a:stretch>
        </p:blipFill>
        <p:spPr>
          <a:xfrm>
            <a:off x="1497724" y="-9973"/>
            <a:ext cx="9154510" cy="6867973"/>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16EBB13-37DB-4AC0-81E4-E16CC380C169}"/>
              </a:ext>
            </a:extLst>
          </p:cNvPr>
          <p:cNvSpPr/>
          <p:nvPr/>
        </p:nvSpPr>
        <p:spPr bwMode="auto">
          <a:xfrm>
            <a:off x="2996241" y="5027109"/>
            <a:ext cx="6199517" cy="1558506"/>
          </a:xfrm>
          <a:prstGeom prst="rect">
            <a:avLst/>
          </a:prstGeom>
          <a:solidFill>
            <a:schemeClr val="accent5">
              <a:alpha val="50000"/>
            </a:schemeClr>
          </a:solidFill>
          <a:ln w="28575">
            <a:solidFill>
              <a:srgbClr val="663300"/>
            </a:solidFill>
          </a:ln>
        </p:spPr>
        <p:style>
          <a:lnRef idx="0">
            <a:scrgbClr r="0" g="0" b="0"/>
          </a:lnRef>
          <a:fillRef idx="0">
            <a:scrgbClr r="0" g="0" b="0"/>
          </a:fillRef>
          <a:effectRef idx="0">
            <a:scrgbClr r="0" g="0" b="0"/>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Convolutional Neural Networks (Deep Learning)</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rotWithShape="1">
          <a:blip r:embed="rId3"/>
          <a:srcRect b="62439"/>
          <a:stretch/>
        </p:blipFill>
        <p:spPr>
          <a:xfrm>
            <a:off x="2944771" y="1913023"/>
            <a:ext cx="6302458" cy="1767825"/>
          </a:xfrm>
          <a:prstGeom prst="rect">
            <a:avLst/>
          </a:prstGeom>
        </p:spPr>
      </p:pic>
      <p:pic>
        <p:nvPicPr>
          <p:cNvPr id="6" name="Picture 5"/>
          <p:cNvPicPr>
            <a:picLocks noChangeAspect="1"/>
          </p:cNvPicPr>
          <p:nvPr/>
        </p:nvPicPr>
        <p:blipFill rotWithShape="1">
          <a:blip r:embed="rId3"/>
          <a:srcRect t="74726"/>
          <a:stretch/>
        </p:blipFill>
        <p:spPr>
          <a:xfrm>
            <a:off x="2944771" y="3680848"/>
            <a:ext cx="6302458" cy="1189497"/>
          </a:xfrm>
          <a:prstGeom prst="rect">
            <a:avLst/>
          </a:prstGeom>
        </p:spPr>
      </p:pic>
      <p:pic>
        <p:nvPicPr>
          <p:cNvPr id="4" name="Picture 3">
            <a:extLst>
              <a:ext uri="{FF2B5EF4-FFF2-40B4-BE49-F238E27FC236}">
                <a16:creationId xmlns:a16="http://schemas.microsoft.com/office/drawing/2014/main" id="{1CE2F115-EAD0-4D5C-A29B-4757FAE6125C}"/>
              </a:ext>
            </a:extLst>
          </p:cNvPr>
          <p:cNvPicPr>
            <a:picLocks noChangeAspect="1"/>
          </p:cNvPicPr>
          <p:nvPr/>
        </p:nvPicPr>
        <p:blipFill rotWithShape="1">
          <a:blip r:embed="rId4"/>
          <a:srcRect l="3669" t="1" r="3528" b="5035"/>
          <a:stretch/>
        </p:blipFill>
        <p:spPr>
          <a:xfrm>
            <a:off x="3556000" y="5789650"/>
            <a:ext cx="540657" cy="465045"/>
          </a:xfrm>
          <a:prstGeom prst="rect">
            <a:avLst/>
          </a:prstGeom>
        </p:spPr>
      </p:pic>
      <p:pic>
        <p:nvPicPr>
          <p:cNvPr id="7" name="Picture 6">
            <a:extLst>
              <a:ext uri="{FF2B5EF4-FFF2-40B4-BE49-F238E27FC236}">
                <a16:creationId xmlns:a16="http://schemas.microsoft.com/office/drawing/2014/main" id="{FC61A344-A179-48FD-A651-D70E9D6AA9AB}"/>
              </a:ext>
            </a:extLst>
          </p:cNvPr>
          <p:cNvPicPr>
            <a:picLocks noChangeAspect="1"/>
          </p:cNvPicPr>
          <p:nvPr/>
        </p:nvPicPr>
        <p:blipFill>
          <a:blip r:embed="rId5"/>
          <a:stretch>
            <a:fillRect/>
          </a:stretch>
        </p:blipFill>
        <p:spPr>
          <a:xfrm>
            <a:off x="3786753" y="5425955"/>
            <a:ext cx="402065" cy="295635"/>
          </a:xfrm>
          <a:prstGeom prst="rect">
            <a:avLst/>
          </a:prstGeom>
        </p:spPr>
      </p:pic>
      <p:pic>
        <p:nvPicPr>
          <p:cNvPr id="8" name="Picture 7">
            <a:extLst>
              <a:ext uri="{FF2B5EF4-FFF2-40B4-BE49-F238E27FC236}">
                <a16:creationId xmlns:a16="http://schemas.microsoft.com/office/drawing/2014/main" id="{E0647F87-CD9B-49F6-B408-8D9BA00C9374}"/>
              </a:ext>
            </a:extLst>
          </p:cNvPr>
          <p:cNvPicPr>
            <a:picLocks noChangeAspect="1"/>
          </p:cNvPicPr>
          <p:nvPr/>
        </p:nvPicPr>
        <p:blipFill rotWithShape="1">
          <a:blip r:embed="rId6"/>
          <a:srcRect l="7320"/>
          <a:stretch/>
        </p:blipFill>
        <p:spPr>
          <a:xfrm>
            <a:off x="8187152" y="5199856"/>
            <a:ext cx="257910" cy="606506"/>
          </a:xfrm>
          <a:prstGeom prst="rect">
            <a:avLst/>
          </a:prstGeom>
        </p:spPr>
      </p:pic>
      <p:pic>
        <p:nvPicPr>
          <p:cNvPr id="9" name="Picture 8">
            <a:extLst>
              <a:ext uri="{FF2B5EF4-FFF2-40B4-BE49-F238E27FC236}">
                <a16:creationId xmlns:a16="http://schemas.microsoft.com/office/drawing/2014/main" id="{EE1A2F1C-D636-4F37-8683-6685669B9252}"/>
              </a:ext>
            </a:extLst>
          </p:cNvPr>
          <p:cNvPicPr>
            <a:picLocks noChangeAspect="1"/>
          </p:cNvPicPr>
          <p:nvPr/>
        </p:nvPicPr>
        <p:blipFill>
          <a:blip r:embed="rId7"/>
          <a:stretch>
            <a:fillRect/>
          </a:stretch>
        </p:blipFill>
        <p:spPr>
          <a:xfrm>
            <a:off x="6149836" y="5201546"/>
            <a:ext cx="485432" cy="222490"/>
          </a:xfrm>
          <a:prstGeom prst="rect">
            <a:avLst/>
          </a:prstGeom>
        </p:spPr>
      </p:pic>
      <p:pic>
        <p:nvPicPr>
          <p:cNvPr id="10" name="Picture 9">
            <a:extLst>
              <a:ext uri="{FF2B5EF4-FFF2-40B4-BE49-F238E27FC236}">
                <a16:creationId xmlns:a16="http://schemas.microsoft.com/office/drawing/2014/main" id="{8DF7E034-4FC5-40C9-8F18-195CB13D8101}"/>
              </a:ext>
            </a:extLst>
          </p:cNvPr>
          <p:cNvPicPr>
            <a:picLocks noChangeAspect="1"/>
          </p:cNvPicPr>
          <p:nvPr/>
        </p:nvPicPr>
        <p:blipFill>
          <a:blip r:embed="rId8"/>
          <a:stretch>
            <a:fillRect/>
          </a:stretch>
        </p:blipFill>
        <p:spPr>
          <a:xfrm>
            <a:off x="4250570" y="5360400"/>
            <a:ext cx="397469" cy="329332"/>
          </a:xfrm>
          <a:prstGeom prst="rect">
            <a:avLst/>
          </a:prstGeom>
        </p:spPr>
      </p:pic>
      <p:pic>
        <p:nvPicPr>
          <p:cNvPr id="11" name="Picture 10">
            <a:extLst>
              <a:ext uri="{FF2B5EF4-FFF2-40B4-BE49-F238E27FC236}">
                <a16:creationId xmlns:a16="http://schemas.microsoft.com/office/drawing/2014/main" id="{F907AE99-3C00-44B7-9AD9-A6CEEA9AFC97}"/>
              </a:ext>
            </a:extLst>
          </p:cNvPr>
          <p:cNvPicPr>
            <a:picLocks noChangeAspect="1"/>
          </p:cNvPicPr>
          <p:nvPr/>
        </p:nvPicPr>
        <p:blipFill rotWithShape="1">
          <a:blip r:embed="rId9"/>
          <a:srcRect t="1" b="7252"/>
          <a:stretch/>
        </p:blipFill>
        <p:spPr>
          <a:xfrm>
            <a:off x="8521225" y="5817669"/>
            <a:ext cx="515068" cy="405332"/>
          </a:xfrm>
          <a:prstGeom prst="rect">
            <a:avLst/>
          </a:prstGeom>
        </p:spPr>
      </p:pic>
      <p:pic>
        <p:nvPicPr>
          <p:cNvPr id="12" name="Picture 11">
            <a:extLst>
              <a:ext uri="{FF2B5EF4-FFF2-40B4-BE49-F238E27FC236}">
                <a16:creationId xmlns:a16="http://schemas.microsoft.com/office/drawing/2014/main" id="{BB17930D-5ADA-4DBE-A369-BFC308DFAE89}"/>
              </a:ext>
            </a:extLst>
          </p:cNvPr>
          <p:cNvPicPr>
            <a:picLocks noChangeAspect="1"/>
          </p:cNvPicPr>
          <p:nvPr/>
        </p:nvPicPr>
        <p:blipFill>
          <a:blip r:embed="rId10"/>
          <a:stretch>
            <a:fillRect/>
          </a:stretch>
        </p:blipFill>
        <p:spPr>
          <a:xfrm>
            <a:off x="5641749" y="5094658"/>
            <a:ext cx="431924" cy="458504"/>
          </a:xfrm>
          <a:prstGeom prst="rect">
            <a:avLst/>
          </a:prstGeom>
        </p:spPr>
      </p:pic>
      <p:pic>
        <p:nvPicPr>
          <p:cNvPr id="13" name="Picture 12">
            <a:extLst>
              <a:ext uri="{FF2B5EF4-FFF2-40B4-BE49-F238E27FC236}">
                <a16:creationId xmlns:a16="http://schemas.microsoft.com/office/drawing/2014/main" id="{99D6AF94-9B5A-4D65-A7FE-8BB50272B6D1}"/>
              </a:ext>
            </a:extLst>
          </p:cNvPr>
          <p:cNvPicPr>
            <a:picLocks noChangeAspect="1"/>
          </p:cNvPicPr>
          <p:nvPr/>
        </p:nvPicPr>
        <p:blipFill>
          <a:blip r:embed="rId11"/>
          <a:stretch>
            <a:fillRect/>
          </a:stretch>
        </p:blipFill>
        <p:spPr>
          <a:xfrm>
            <a:off x="8521225" y="5197536"/>
            <a:ext cx="242699" cy="555653"/>
          </a:xfrm>
          <a:prstGeom prst="rect">
            <a:avLst/>
          </a:prstGeom>
        </p:spPr>
      </p:pic>
      <p:pic>
        <p:nvPicPr>
          <p:cNvPr id="14" name="Picture 13">
            <a:extLst>
              <a:ext uri="{FF2B5EF4-FFF2-40B4-BE49-F238E27FC236}">
                <a16:creationId xmlns:a16="http://schemas.microsoft.com/office/drawing/2014/main" id="{0DD9ECBF-FD1F-4897-AF04-E715AD06EB31}"/>
              </a:ext>
            </a:extLst>
          </p:cNvPr>
          <p:cNvPicPr>
            <a:picLocks noChangeAspect="1"/>
          </p:cNvPicPr>
          <p:nvPr/>
        </p:nvPicPr>
        <p:blipFill>
          <a:blip r:embed="rId12"/>
          <a:stretch>
            <a:fillRect/>
          </a:stretch>
        </p:blipFill>
        <p:spPr>
          <a:xfrm>
            <a:off x="5830857" y="6116037"/>
            <a:ext cx="600040" cy="361563"/>
          </a:xfrm>
          <a:prstGeom prst="rect">
            <a:avLst/>
          </a:prstGeom>
        </p:spPr>
      </p:pic>
      <p:pic>
        <p:nvPicPr>
          <p:cNvPr id="15" name="Picture 14">
            <a:extLst>
              <a:ext uri="{FF2B5EF4-FFF2-40B4-BE49-F238E27FC236}">
                <a16:creationId xmlns:a16="http://schemas.microsoft.com/office/drawing/2014/main" id="{A61A1EFF-51CF-48A4-8B78-080FD0E2954B}"/>
              </a:ext>
            </a:extLst>
          </p:cNvPr>
          <p:cNvPicPr>
            <a:picLocks noChangeAspect="1"/>
          </p:cNvPicPr>
          <p:nvPr/>
        </p:nvPicPr>
        <p:blipFill>
          <a:blip r:embed="rId13"/>
          <a:stretch>
            <a:fillRect/>
          </a:stretch>
        </p:blipFill>
        <p:spPr>
          <a:xfrm>
            <a:off x="3206712" y="5300532"/>
            <a:ext cx="514218" cy="411374"/>
          </a:xfrm>
          <a:prstGeom prst="rect">
            <a:avLst/>
          </a:prstGeom>
        </p:spPr>
      </p:pic>
      <p:pic>
        <p:nvPicPr>
          <p:cNvPr id="16" name="Picture 15">
            <a:extLst>
              <a:ext uri="{FF2B5EF4-FFF2-40B4-BE49-F238E27FC236}">
                <a16:creationId xmlns:a16="http://schemas.microsoft.com/office/drawing/2014/main" id="{AB497876-D8F9-474F-BA1F-CF85E52216E5}"/>
              </a:ext>
            </a:extLst>
          </p:cNvPr>
          <p:cNvPicPr>
            <a:picLocks noChangeAspect="1"/>
          </p:cNvPicPr>
          <p:nvPr/>
        </p:nvPicPr>
        <p:blipFill>
          <a:blip r:embed="rId14"/>
          <a:stretch>
            <a:fillRect/>
          </a:stretch>
        </p:blipFill>
        <p:spPr>
          <a:xfrm>
            <a:off x="7672070" y="5197331"/>
            <a:ext cx="418550" cy="631774"/>
          </a:xfrm>
          <a:prstGeom prst="rect">
            <a:avLst/>
          </a:prstGeom>
        </p:spPr>
      </p:pic>
      <p:pic>
        <p:nvPicPr>
          <p:cNvPr id="17" name="Picture 16">
            <a:extLst>
              <a:ext uri="{FF2B5EF4-FFF2-40B4-BE49-F238E27FC236}">
                <a16:creationId xmlns:a16="http://schemas.microsoft.com/office/drawing/2014/main" id="{3C551D02-79DA-45FB-BE64-D69D338A9113}"/>
              </a:ext>
            </a:extLst>
          </p:cNvPr>
          <p:cNvPicPr>
            <a:picLocks noChangeAspect="1"/>
          </p:cNvPicPr>
          <p:nvPr/>
        </p:nvPicPr>
        <p:blipFill rotWithShape="1">
          <a:blip r:embed="rId15"/>
          <a:srcRect t="1" b="5021"/>
          <a:stretch/>
        </p:blipFill>
        <p:spPr>
          <a:xfrm>
            <a:off x="5669317" y="5613087"/>
            <a:ext cx="384032" cy="410342"/>
          </a:xfrm>
          <a:prstGeom prst="rect">
            <a:avLst/>
          </a:prstGeom>
        </p:spPr>
      </p:pic>
      <p:pic>
        <p:nvPicPr>
          <p:cNvPr id="18" name="Picture 17">
            <a:extLst>
              <a:ext uri="{FF2B5EF4-FFF2-40B4-BE49-F238E27FC236}">
                <a16:creationId xmlns:a16="http://schemas.microsoft.com/office/drawing/2014/main" id="{F9DA1E1D-F740-4020-9359-B4A3B8FFAA0B}"/>
              </a:ext>
            </a:extLst>
          </p:cNvPr>
          <p:cNvPicPr>
            <a:picLocks noChangeAspect="1"/>
          </p:cNvPicPr>
          <p:nvPr/>
        </p:nvPicPr>
        <p:blipFill rotWithShape="1">
          <a:blip r:embed="rId16"/>
          <a:srcRect t="9499" b="4683"/>
          <a:stretch/>
        </p:blipFill>
        <p:spPr>
          <a:xfrm>
            <a:off x="4142119" y="5789650"/>
            <a:ext cx="475408" cy="326388"/>
          </a:xfrm>
          <a:prstGeom prst="rect">
            <a:avLst/>
          </a:prstGeom>
        </p:spPr>
      </p:pic>
      <p:pic>
        <p:nvPicPr>
          <p:cNvPr id="19" name="Picture 18">
            <a:extLst>
              <a:ext uri="{FF2B5EF4-FFF2-40B4-BE49-F238E27FC236}">
                <a16:creationId xmlns:a16="http://schemas.microsoft.com/office/drawing/2014/main" id="{AC191780-7BCD-4836-AB39-B32B95CBE22D}"/>
              </a:ext>
            </a:extLst>
          </p:cNvPr>
          <p:cNvPicPr>
            <a:picLocks noChangeAspect="1"/>
          </p:cNvPicPr>
          <p:nvPr/>
        </p:nvPicPr>
        <p:blipFill rotWithShape="1">
          <a:blip r:embed="rId17"/>
          <a:srcRect b="7010"/>
          <a:stretch/>
        </p:blipFill>
        <p:spPr>
          <a:xfrm>
            <a:off x="7817738" y="5890556"/>
            <a:ext cx="590923" cy="466701"/>
          </a:xfrm>
          <a:prstGeom prst="rect">
            <a:avLst/>
          </a:prstGeom>
        </p:spPr>
      </p:pic>
      <p:pic>
        <p:nvPicPr>
          <p:cNvPr id="20" name="Picture 19">
            <a:extLst>
              <a:ext uri="{FF2B5EF4-FFF2-40B4-BE49-F238E27FC236}">
                <a16:creationId xmlns:a16="http://schemas.microsoft.com/office/drawing/2014/main" id="{4F73FA11-08AD-4954-90F2-F3F5F87F36C0}"/>
              </a:ext>
            </a:extLst>
          </p:cNvPr>
          <p:cNvPicPr>
            <a:picLocks noChangeAspect="1"/>
          </p:cNvPicPr>
          <p:nvPr/>
        </p:nvPicPr>
        <p:blipFill rotWithShape="1">
          <a:blip r:embed="rId18"/>
          <a:srcRect l="2933"/>
          <a:stretch/>
        </p:blipFill>
        <p:spPr>
          <a:xfrm>
            <a:off x="6146800" y="5551287"/>
            <a:ext cx="527002" cy="504825"/>
          </a:xfrm>
          <a:prstGeom prst="rect">
            <a:avLst/>
          </a:prstGeom>
        </p:spPr>
      </p:pic>
    </p:spTree>
    <p:extLst>
      <p:ext uri="{BB962C8B-B14F-4D97-AF65-F5344CB8AC3E}">
        <p14:creationId xmlns:p14="http://schemas.microsoft.com/office/powerpoint/2010/main" val="4217239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3"/>
          <a:stretch>
            <a:fillRect/>
          </a:stretch>
        </p:blipFill>
        <p:spPr>
          <a:xfrm>
            <a:off x="475344" y="2529465"/>
            <a:ext cx="3316511" cy="4328535"/>
          </a:xfrm>
          <a:prstGeom prst="rect">
            <a:avLst/>
          </a:prstGeom>
        </p:spPr>
      </p:pic>
      <p:pic>
        <p:nvPicPr>
          <p:cNvPr id="4" name="Picture 3"/>
          <p:cNvPicPr>
            <a:picLocks noChangeAspect="1"/>
          </p:cNvPicPr>
          <p:nvPr/>
        </p:nvPicPr>
        <p:blipFill>
          <a:blip r:embed="rId4"/>
          <a:stretch>
            <a:fillRect/>
          </a:stretch>
        </p:blipFill>
        <p:spPr>
          <a:xfrm>
            <a:off x="4636570" y="2992801"/>
            <a:ext cx="2353260" cy="3865199"/>
          </a:xfrm>
          <a:prstGeom prst="rect">
            <a:avLst/>
          </a:prstGeom>
        </p:spPr>
      </p:pic>
      <p:pic>
        <p:nvPicPr>
          <p:cNvPr id="5" name="Picture 4"/>
          <p:cNvPicPr>
            <a:picLocks noChangeAspect="1"/>
          </p:cNvPicPr>
          <p:nvPr/>
        </p:nvPicPr>
        <p:blipFill>
          <a:blip r:embed="rId5"/>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9493</TotalTime>
  <Words>1823</Words>
  <Application>Microsoft Office PowerPoint</Application>
  <PresentationFormat>Widescreen</PresentationFormat>
  <Paragraphs>316</Paragraphs>
  <Slides>36</Slides>
  <Notes>36</Notes>
  <HiddenSlides>18</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36</vt:i4>
      </vt:variant>
    </vt:vector>
  </HeadingPairs>
  <TitlesOfParts>
    <vt:vector size="50"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3_5-30629_Build_Template_WHITE</vt:lpstr>
      <vt:lpstr>WHITE TEMPLATE</vt:lpstr>
      <vt:lpstr>Install the Prereqs </vt:lpstr>
      <vt:lpstr>With Cognitive Services</vt:lpstr>
      <vt:lpstr>About Justine</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Utterances, Intents, and Entities</vt:lpstr>
      <vt:lpstr>Cognitive Services</vt:lpstr>
      <vt:lpstr>Workshop</vt:lpstr>
      <vt:lpstr>What is Node.js  </vt:lpstr>
      <vt:lpstr>What is Express.js  </vt:lpstr>
      <vt:lpstr>What is Pug  </vt:lpstr>
      <vt:lpstr>Lets take a look at the code</vt:lpstr>
      <vt:lpstr>Install the Prereqs </vt:lpstr>
      <vt:lpstr>Download or clone the repo</vt:lpstr>
      <vt:lpstr>Create a Custom Vision Model</vt:lpstr>
      <vt:lpstr>Setup Environment Variables</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159</cp:revision>
  <dcterms:created xsi:type="dcterms:W3CDTF">2017-02-13T19:31:16Z</dcterms:created>
  <dcterms:modified xsi:type="dcterms:W3CDTF">2018-02-14T19:36:21Z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jucocchi@microsoft.com</vt:lpwstr>
  </property>
  <property fmtid="{D5CDD505-2E9C-101B-9397-08002B2CF9AE}" pid="7" name="MSIP_Label_f42aa342-8706-4288-bd11-ebb85995028c_SetDate">
    <vt:lpwstr>2017-09-27T11:25:28.0404871-07:00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